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1" r:id="rId2"/>
    <p:sldId id="341" r:id="rId3"/>
    <p:sldId id="422" r:id="rId4"/>
    <p:sldId id="257" r:id="rId5"/>
    <p:sldId id="427" r:id="rId6"/>
    <p:sldId id="424" r:id="rId7"/>
    <p:sldId id="425" r:id="rId8"/>
    <p:sldId id="4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3C1A-0F2C-4867-8B45-8E3878A748D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0F36-0CD4-4141-8146-0F8A34CB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DCA0-91BD-4774-A041-9E583A7F429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B4FC-4367-4E24-A8B9-1DDDF315B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AEB94-ED58-4EDF-A61D-F0FCD7071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E75A0-42EB-4C02-92F8-67EEE6EA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6E83-68B5-4F4F-9972-6E8F4645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B6DB-3F64-4FCC-AE56-A51A23D4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3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9657-D71C-4232-A9ED-193B15A7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85E5E-22DB-44DA-A16C-E1ED54EC1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BADA-FDE0-47FC-B5F6-91151F4C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CE215-AE08-4E75-B097-CE6A32DF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7B722-E646-4A92-9634-0956A06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FB751-B649-4752-84BD-D49D0783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64B74-616B-4819-AEC4-81F3E32E1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0739D-DDC3-433F-B5F6-EF3C2086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BD053-301E-4461-8A85-3F7844E0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221A-91A6-4130-93BA-04DB511F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D845-5931-4C9E-8780-4E09EC66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CE35C-22B4-482C-90B5-32FFB808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D63C-3B15-46CE-BCA4-E6F7EB01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9450-4AC4-400E-886C-F22D4954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3DB1-489F-4D41-AC97-4DA255E1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C923-385C-4D32-A4DA-EF91ECA8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B4CFE-10D3-4B58-9780-07D207AF0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98997-B898-4F7F-8B4D-720EA1AD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C9C72-DAA5-4239-A750-7AF277D9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7D3C8-2DCC-4E36-80A3-A9969787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3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65B9-870C-466A-BA06-60571FD8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3202-282C-46BE-AEE1-D011CB139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AED49-5DFF-4EEC-B839-CF0A45635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599BA-3360-4325-A159-09643EB1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EB0D9-A040-4C21-9A6C-C2581717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BFE7E-0575-403D-9601-ACC415DF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5529-255E-4AD0-B3BE-8B94B7B0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A0893-EBC7-47B8-BF4E-9E4EF6769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0E252-D5D2-4C75-90AB-43338BFB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37C4F-63E4-499B-A77E-437D9B982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5A3A1-60D4-46D7-BD5F-F567F65E2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ED88A-4700-42F5-9D8E-9FFADF0A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37568-8F15-43AF-994F-56D0579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9591C-9C7F-406C-A668-B0D5C456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06B7-758C-4E4F-BF56-DAFBC15B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7606-671F-4B7F-A127-52E24BC4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96E58-BCFA-46A1-95A1-9B4A1FAD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ADA3C-35AD-4DAF-B951-AFF3D9D3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2C8CC-E540-4F99-B7C0-8EF3FE3A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70C90-3481-45DD-A556-B2836A9B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037CE-2212-4D79-A9A5-54DE995B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1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D7-6A97-48CE-B3C4-3A461E45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2A1F-395D-4814-ADA4-5CF0C469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B4AC3-4FA9-4B10-AD6A-AE285342B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8651A-4F85-4E34-A30D-17F3FDC8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A6250-5F3D-485E-857D-5F0F8DCF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4F112-002E-4BBB-B5E1-3A5C75C1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D748-E5CA-432C-B2E6-395FA3FB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56BD2-F3CE-4A14-BC3F-A7D9EC0F9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E315-D549-4E2A-B1C4-2805ADA3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B4664-2083-4F74-8F84-800D423E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7CFDE-14FA-4FA7-878B-9A00FBFF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1A066-ACFD-4B09-B045-3553C25D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6EE9B-16EE-4F28-8305-B9C8FA20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701A6-39FD-4779-970D-45E75946E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69363-2FE6-4EBD-AB63-9D212C7D7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DABD-4C4C-47BA-8EFB-9DCEA39A314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763C-8F8D-4207-BB2D-F9782C07E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E5405-B2BB-4374-8D90-DBAFC67B8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7BC2-193F-483E-AFC3-5A7D15E6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28800" y="2709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Cannabis Conversations:</a:t>
            </a:r>
          </a:p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Doing Business In Norwich</a:t>
            </a: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March 10, 2022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 descr="A picture containing ceramic ware, porcelain, clipart&#10;&#10;Description automatically generated">
            <a:extLst>
              <a:ext uri="{FF2B5EF4-FFF2-40B4-BE49-F238E27FC236}">
                <a16:creationId xmlns:a16="http://schemas.microsoft.com/office/drawing/2014/main" id="{BE436109-EC60-4E3D-A66D-78A75D553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21" y="4537587"/>
            <a:ext cx="1434558" cy="1845798"/>
          </a:xfrm>
          <a:prstGeom prst="rect">
            <a:avLst/>
          </a:prstGeom>
        </p:spPr>
      </p:pic>
      <p:pic>
        <p:nvPicPr>
          <p:cNvPr id="7" name="Picture 6" descr="A picture containing text, device, gauge, control panel&#10;&#10;Description automatically generated">
            <a:extLst>
              <a:ext uri="{FF2B5EF4-FFF2-40B4-BE49-F238E27FC236}">
                <a16:creationId xmlns:a16="http://schemas.microsoft.com/office/drawing/2014/main" id="{A905AB04-8CF6-4480-BA6B-B80869312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76934"/>
            <a:ext cx="4757058" cy="15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Benefits of doing business in Norwich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11298"/>
            <a:ext cx="5486401" cy="52577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local government that is business- oriented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Norwich Community Development Corporation (“NCDC”), an economic development group to advocate for businesses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inventory of affordable locations available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electric and gas utility rates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able and willing workforce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62248-5AC9-40BE-8874-68561C67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71600"/>
            <a:ext cx="4563047" cy="51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3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444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Do you qualify for social equity?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9884"/>
            <a:ext cx="5486401" cy="5257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Requirements: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 an average household income of less than 300% of the state median household income over the 3 tax years immediately preceding the date of the application, and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a resident of a disproportionately impacted area for at least 5 of the 10 years immediately preceding the date of the application or was a resident of a disproportionately impacted area for not less than 9 years prior to attaining the age of 18.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may qualify for priority access to cannabis licenses if you meet these requirements.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B22B3-5B3D-4188-9E55-59BB1857F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1298"/>
            <a:ext cx="5541950" cy="3691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7AB5F7-D02B-48CB-9C06-6D8739CD84FD}"/>
              </a:ext>
            </a:extLst>
          </p:cNvPr>
          <p:cNvSpPr txBox="1"/>
          <p:nvPr/>
        </p:nvSpPr>
        <p:spPr>
          <a:xfrm>
            <a:off x="6096000" y="5496619"/>
            <a:ext cx="6126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https://data.ct.gov/stories/s/Disproportionately-Impacted-Areas-Identified-for-P/8nin-pkqb/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1D100-8AE8-4746-9D57-A64B4ED3638E}"/>
              </a:ext>
            </a:extLst>
          </p:cNvPr>
          <p:cNvSpPr txBox="1"/>
          <p:nvPr/>
        </p:nvSpPr>
        <p:spPr>
          <a:xfrm>
            <a:off x="6019308" y="1395444"/>
            <a:ext cx="725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Norwich</a:t>
            </a:r>
          </a:p>
        </p:txBody>
      </p:sp>
    </p:spTree>
    <p:extLst>
      <p:ext uri="{BB962C8B-B14F-4D97-AF65-F5344CB8AC3E}">
        <p14:creationId xmlns:p14="http://schemas.microsoft.com/office/powerpoint/2010/main" val="402819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54057-2269-4A8F-9E7F-0DF7AD759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6" t="6336" r="34387" b="10914"/>
          <a:stretch/>
        </p:blipFill>
        <p:spPr>
          <a:xfrm>
            <a:off x="2389238" y="1197711"/>
            <a:ext cx="7161818" cy="5144092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560DC0E-62F7-4C7E-8D28-AF1B390EB493}"/>
              </a:ext>
            </a:extLst>
          </p:cNvPr>
          <p:cNvSpPr/>
          <p:nvPr/>
        </p:nvSpPr>
        <p:spPr>
          <a:xfrm rot="10800000">
            <a:off x="7568873" y="2288944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F91C0FD-AEE0-4C51-B864-595F6A26F246}"/>
              </a:ext>
            </a:extLst>
          </p:cNvPr>
          <p:cNvSpPr/>
          <p:nvPr/>
        </p:nvSpPr>
        <p:spPr>
          <a:xfrm rot="10800000">
            <a:off x="5970147" y="2913293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EBAC7C7-C647-45DE-AB59-88A9D8D3B193}"/>
              </a:ext>
            </a:extLst>
          </p:cNvPr>
          <p:cNvSpPr/>
          <p:nvPr/>
        </p:nvSpPr>
        <p:spPr>
          <a:xfrm rot="10800000">
            <a:off x="5486400" y="2288944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A80EC34-B5F6-4745-A13A-326A23E5042C}"/>
              </a:ext>
            </a:extLst>
          </p:cNvPr>
          <p:cNvSpPr/>
          <p:nvPr/>
        </p:nvSpPr>
        <p:spPr>
          <a:xfrm rot="10800000">
            <a:off x="5315319" y="3238741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EBB57FE-EC2B-4516-90CA-B9929DD152B7}"/>
              </a:ext>
            </a:extLst>
          </p:cNvPr>
          <p:cNvSpPr/>
          <p:nvPr/>
        </p:nvSpPr>
        <p:spPr>
          <a:xfrm rot="10800000">
            <a:off x="5527695" y="3718064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74FBC41-8BBB-494F-AB0B-D70B3A393F17}"/>
              </a:ext>
            </a:extLst>
          </p:cNvPr>
          <p:cNvSpPr/>
          <p:nvPr/>
        </p:nvSpPr>
        <p:spPr>
          <a:xfrm rot="10800000">
            <a:off x="5067546" y="3824252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66F68DD-0DD7-4672-B41C-A5F92E91A8B3}"/>
              </a:ext>
            </a:extLst>
          </p:cNvPr>
          <p:cNvSpPr/>
          <p:nvPr/>
        </p:nvSpPr>
        <p:spPr>
          <a:xfrm rot="10800000">
            <a:off x="5731221" y="2904442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AA02901-279F-4D9D-943D-AE14D87CB228}"/>
              </a:ext>
            </a:extLst>
          </p:cNvPr>
          <p:cNvSpPr/>
          <p:nvPr/>
        </p:nvSpPr>
        <p:spPr>
          <a:xfrm rot="10800000">
            <a:off x="5442154" y="3044063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7BD7C6D-5EBF-409D-9B21-7899EE9C160A}"/>
              </a:ext>
            </a:extLst>
          </p:cNvPr>
          <p:cNvSpPr/>
          <p:nvPr/>
        </p:nvSpPr>
        <p:spPr>
          <a:xfrm rot="10800000">
            <a:off x="6687902" y="4452042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7A6C281-C243-4DBF-953B-73E306C7B17C}"/>
              </a:ext>
            </a:extLst>
          </p:cNvPr>
          <p:cNvSpPr/>
          <p:nvPr/>
        </p:nvSpPr>
        <p:spPr>
          <a:xfrm rot="10800000">
            <a:off x="5765143" y="2637007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58C5BD6-A800-4BAF-9F93-EF714FEAB2C3}"/>
              </a:ext>
            </a:extLst>
          </p:cNvPr>
          <p:cNvSpPr/>
          <p:nvPr/>
        </p:nvSpPr>
        <p:spPr>
          <a:xfrm rot="10800000">
            <a:off x="4082354" y="5120635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99FDE7F-3FCA-44BF-B1C3-2BFE71CC3F8C}"/>
              </a:ext>
            </a:extLst>
          </p:cNvPr>
          <p:cNvSpPr/>
          <p:nvPr/>
        </p:nvSpPr>
        <p:spPr>
          <a:xfrm rot="10800000">
            <a:off x="5620609" y="3044063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73687-A3C1-4033-A575-ADAF3039796F}"/>
              </a:ext>
            </a:extLst>
          </p:cNvPr>
          <p:cNvSpPr/>
          <p:nvPr/>
        </p:nvSpPr>
        <p:spPr>
          <a:xfrm rot="1630664">
            <a:off x="6979751" y="3806668"/>
            <a:ext cx="273902" cy="44908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2ED8D-02F1-4113-BFB1-4C8C7CD0216D}"/>
              </a:ext>
            </a:extLst>
          </p:cNvPr>
          <p:cNvSpPr txBox="1"/>
          <p:nvPr/>
        </p:nvSpPr>
        <p:spPr>
          <a:xfrm>
            <a:off x="1886873" y="325442"/>
            <a:ext cx="7927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Town Zoning &amp; Ordnance Changes </a:t>
            </a:r>
          </a:p>
          <a:p>
            <a:pPr algn="ctr"/>
            <a:r>
              <a:rPr lang="en-US" sz="2800" b="1" dirty="0"/>
              <a:t>As Reported to Department of Consumer Protection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F928C4-039E-49E1-B3ED-AEC2290242A8}"/>
              </a:ext>
            </a:extLst>
          </p:cNvPr>
          <p:cNvSpPr txBox="1"/>
          <p:nvPr/>
        </p:nvSpPr>
        <p:spPr>
          <a:xfrm>
            <a:off x="484780" y="2925092"/>
            <a:ext cx="1803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Approved – 12</a:t>
            </a:r>
          </a:p>
          <a:p>
            <a:pPr algn="ctr"/>
            <a:r>
              <a:rPr lang="en-US" b="1" dirty="0"/>
              <a:t>Moratorium – 38</a:t>
            </a:r>
          </a:p>
          <a:p>
            <a:pPr algn="ctr"/>
            <a:r>
              <a:rPr lang="en-US" b="1" dirty="0"/>
              <a:t>Prohibited – 15</a:t>
            </a:r>
          </a:p>
          <a:p>
            <a:pPr algn="ctr"/>
            <a:r>
              <a:rPr lang="en-US" b="1" dirty="0"/>
              <a:t>Unknown - 104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8DA2094-FA45-4AD0-B60A-9A845AD188E8}"/>
              </a:ext>
            </a:extLst>
          </p:cNvPr>
          <p:cNvSpPr/>
          <p:nvPr/>
        </p:nvSpPr>
        <p:spPr>
          <a:xfrm rot="10800000">
            <a:off x="477406" y="2989985"/>
            <a:ext cx="171081" cy="212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77DD06-39E1-483C-AF59-EAB5CCDD7CA7}"/>
              </a:ext>
            </a:extLst>
          </p:cNvPr>
          <p:cNvSpPr txBox="1"/>
          <p:nvPr/>
        </p:nvSpPr>
        <p:spPr>
          <a:xfrm>
            <a:off x="10131085" y="3846546"/>
            <a:ext cx="10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Norwich!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532EEC-CC3D-4151-B912-03803F7B2269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7341094" y="3987964"/>
            <a:ext cx="2789991" cy="432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5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79B88-BE80-454A-BA0E-D4F534388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t="13708" r="43146" b="-25"/>
          <a:stretch/>
        </p:blipFill>
        <p:spPr>
          <a:xfrm>
            <a:off x="305252" y="719721"/>
            <a:ext cx="3948182" cy="598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33B99E-BAE1-465B-BFA8-4FA511CD7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10" t="20248" r="41016" b="9962"/>
          <a:stretch/>
        </p:blipFill>
        <p:spPr>
          <a:xfrm>
            <a:off x="7986214" y="715159"/>
            <a:ext cx="3954533" cy="5982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D4BBAE-885E-42FD-B566-91336F572277}"/>
              </a:ext>
            </a:extLst>
          </p:cNvPr>
          <p:cNvSpPr txBox="1"/>
          <p:nvPr/>
        </p:nvSpPr>
        <p:spPr>
          <a:xfrm>
            <a:off x="1858296" y="154182"/>
            <a:ext cx="8808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Zoning for Cultivation and Retail Possibilities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88796-C389-4E44-BBC6-01B20D88B0C1}"/>
              </a:ext>
            </a:extLst>
          </p:cNvPr>
          <p:cNvSpPr txBox="1"/>
          <p:nvPr/>
        </p:nvSpPr>
        <p:spPr>
          <a:xfrm>
            <a:off x="4117750" y="1580842"/>
            <a:ext cx="4017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Cultivation </a:t>
            </a:r>
          </a:p>
          <a:p>
            <a:endParaRPr lang="en-US" sz="3600" b="1" dirty="0"/>
          </a:p>
          <a:p>
            <a:pPr algn="r"/>
            <a:r>
              <a:rPr lang="en-US" sz="3600" b="1" dirty="0"/>
              <a:t>Retail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6003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74" y="939962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Licenses available and fees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0C6F4-8EAE-4F18-A82A-BBA5E83F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6" y="2082961"/>
            <a:ext cx="11179312" cy="26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989F5-2B37-459E-8679-28EAD43E6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8" t="16918" r="16387" b="7822"/>
          <a:stretch/>
        </p:blipFill>
        <p:spPr>
          <a:xfrm>
            <a:off x="117987" y="70792"/>
            <a:ext cx="7899236" cy="3244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877CC-7A36-4CCB-A398-A7579205D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1" t="12994" r="13871" b="4137"/>
          <a:stretch/>
        </p:blipFill>
        <p:spPr>
          <a:xfrm>
            <a:off x="4274279" y="3368677"/>
            <a:ext cx="7754505" cy="3350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CFFA9B-3B84-4EC7-A419-BC1AC27804FE}"/>
              </a:ext>
            </a:extLst>
          </p:cNvPr>
          <p:cNvSpPr/>
          <p:nvPr/>
        </p:nvSpPr>
        <p:spPr>
          <a:xfrm>
            <a:off x="1321455" y="129786"/>
            <a:ext cx="1805203" cy="30676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B435F-8546-495E-9C85-428FCBAEEF0E}"/>
              </a:ext>
            </a:extLst>
          </p:cNvPr>
          <p:cNvSpPr/>
          <p:nvPr/>
        </p:nvSpPr>
        <p:spPr>
          <a:xfrm>
            <a:off x="5421508" y="3429000"/>
            <a:ext cx="1669518" cy="2816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7C76A1-1F8B-453A-AA6C-D083991A3DCB}"/>
              </a:ext>
            </a:extLst>
          </p:cNvPr>
          <p:cNvSpPr txBox="1">
            <a:spLocks/>
          </p:cNvSpPr>
          <p:nvPr/>
        </p:nvSpPr>
        <p:spPr>
          <a:xfrm>
            <a:off x="8151531" y="436552"/>
            <a:ext cx="2430533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Next LT Pro" panose="020B0504020202020204" pitchFamily="34" charset="0"/>
              </a:rPr>
              <a:t>Licenses </a:t>
            </a:r>
          </a:p>
          <a:p>
            <a:r>
              <a:rPr lang="en-US" b="1" dirty="0">
                <a:latin typeface="Avenir Next LT Pro" panose="020B0504020202020204" pitchFamily="34" charset="0"/>
              </a:rPr>
              <a:t>numbers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BA3168-B9BC-4FD9-A256-2ECC7BB3A50F}"/>
              </a:ext>
            </a:extLst>
          </p:cNvPr>
          <p:cNvSpPr txBox="1">
            <a:spLocks/>
          </p:cNvSpPr>
          <p:nvPr/>
        </p:nvSpPr>
        <p:spPr>
          <a:xfrm>
            <a:off x="1637072" y="4472592"/>
            <a:ext cx="2575067" cy="118488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Next LT Pro" panose="020B0504020202020204" pitchFamily="34" charset="0"/>
              </a:rPr>
              <a:t>Application</a:t>
            </a:r>
          </a:p>
          <a:p>
            <a:r>
              <a:rPr lang="en-US" b="1" dirty="0">
                <a:latin typeface="Avenir Next LT Pro" panose="020B0504020202020204" pitchFamily="34" charset="0"/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35151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E8EE89-7381-4DE7-A19D-9664099A0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02187"/>
              </p:ext>
            </p:extLst>
          </p:nvPr>
        </p:nvGraphicFramePr>
        <p:xfrm>
          <a:off x="1675417" y="1780130"/>
          <a:ext cx="8606953" cy="3297739"/>
        </p:xfrm>
        <a:graphic>
          <a:graphicData uri="http://schemas.openxmlformats.org/drawingml/2006/table">
            <a:tbl>
              <a:tblPr/>
              <a:tblGrid>
                <a:gridCol w="5179964">
                  <a:extLst>
                    <a:ext uri="{9D8B030D-6E8A-4147-A177-3AD203B41FA5}">
                      <a16:colId xmlns:a16="http://schemas.microsoft.com/office/drawing/2014/main" val="363696326"/>
                    </a:ext>
                  </a:extLst>
                </a:gridCol>
                <a:gridCol w="2195168">
                  <a:extLst>
                    <a:ext uri="{9D8B030D-6E8A-4147-A177-3AD203B41FA5}">
                      <a16:colId xmlns:a16="http://schemas.microsoft.com/office/drawing/2014/main" val="860713415"/>
                    </a:ext>
                  </a:extLst>
                </a:gridCol>
                <a:gridCol w="1231821">
                  <a:extLst>
                    <a:ext uri="{9D8B030D-6E8A-4147-A177-3AD203B41FA5}">
                      <a16:colId xmlns:a16="http://schemas.microsoft.com/office/drawing/2014/main" val="397028141"/>
                    </a:ext>
                  </a:extLst>
                </a:gridCol>
              </a:tblGrid>
              <a:tr h="545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Credential Type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Equity Council Lottery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Lottery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198715"/>
                  </a:ext>
                </a:extLst>
              </a:tr>
              <a:tr h="545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ACDS: ADULT-USE CANNABIS DELIVERY SERVICE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54455"/>
                  </a:ext>
                </a:extLst>
              </a:tr>
              <a:tr h="545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ACFB: ADULT-USE CANNABIS FOOD AND BEVERAGE MANUFACTURER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65921"/>
                  </a:ext>
                </a:extLst>
              </a:tr>
              <a:tr h="545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ACME: ADULT-USE CANNABIS MICRO-CULTIVATOR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25525"/>
                  </a:ext>
                </a:extLst>
              </a:tr>
              <a:tr h="545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ACRE: ADULT-USE CANNABIS RETAILER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96638"/>
                  </a:ext>
                </a:extLst>
              </a:tr>
              <a:tr h="572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AMHF: ADULT-USE CANNABIS MEDICAL HYBRID RETAILER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98260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720F57E-748C-445B-9E6B-0F2F770890E7}"/>
              </a:ext>
            </a:extLst>
          </p:cNvPr>
          <p:cNvSpPr txBox="1">
            <a:spLocks/>
          </p:cNvSpPr>
          <p:nvPr/>
        </p:nvSpPr>
        <p:spPr>
          <a:xfrm>
            <a:off x="1494695" y="495545"/>
            <a:ext cx="8691126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venir Next LT Pro" panose="020B0504020202020204" pitchFamily="34" charset="0"/>
              </a:rPr>
              <a:t>License Applications to date</a:t>
            </a:r>
          </a:p>
          <a:p>
            <a:pPr algn="ctr"/>
            <a:r>
              <a:rPr lang="en-US" b="1" dirty="0">
                <a:latin typeface="Avenir Next LT Pro" panose="020B0504020202020204" pitchFamily="34" charset="0"/>
              </a:rPr>
              <a:t>March 10,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144F2-D836-43C0-B30D-1E1C2B43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60" y="5307186"/>
            <a:ext cx="6010275" cy="135255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C9D45-6DE2-4525-B235-73E44F0F6BB0}"/>
              </a:ext>
            </a:extLst>
          </p:cNvPr>
          <p:cNvSpPr txBox="1"/>
          <p:nvPr/>
        </p:nvSpPr>
        <p:spPr>
          <a:xfrm>
            <a:off x="2229956" y="5521796"/>
            <a:ext cx="165442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Update </a:t>
            </a:r>
          </a:p>
          <a:p>
            <a:pPr algn="ctr"/>
            <a:r>
              <a:rPr lang="en-US" dirty="0"/>
              <a:t>As of</a:t>
            </a:r>
          </a:p>
          <a:p>
            <a:pPr algn="ctr"/>
            <a:r>
              <a:rPr lang="en-US" dirty="0"/>
              <a:t>March 17, 2022</a:t>
            </a:r>
          </a:p>
        </p:txBody>
      </p:sp>
    </p:spTree>
    <p:extLst>
      <p:ext uri="{BB962C8B-B14F-4D97-AF65-F5344CB8AC3E}">
        <p14:creationId xmlns:p14="http://schemas.microsoft.com/office/powerpoint/2010/main" val="240883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282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Benefits of doing business in Norwich</vt:lpstr>
      <vt:lpstr>Do you qualify for social equity?</vt:lpstr>
      <vt:lpstr>PowerPoint Presentation</vt:lpstr>
      <vt:lpstr>PowerPoint Presentation</vt:lpstr>
      <vt:lpstr>Licenses available and fees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Brown</dc:creator>
  <cp:lastModifiedBy>Kevin Brown</cp:lastModifiedBy>
  <cp:revision>13</cp:revision>
  <dcterms:created xsi:type="dcterms:W3CDTF">2022-03-08T00:10:05Z</dcterms:created>
  <dcterms:modified xsi:type="dcterms:W3CDTF">2022-03-17T14:59:52Z</dcterms:modified>
</cp:coreProperties>
</file>